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22" Type="http://schemas.openxmlformats.org/officeDocument/2006/relationships/font" Target="fonts/RobotoLight-bold.fntdata"/><Relationship Id="rId10" Type="http://schemas.openxmlformats.org/officeDocument/2006/relationships/slide" Target="slides/slide6.xml"/><Relationship Id="rId21" Type="http://schemas.openxmlformats.org/officeDocument/2006/relationships/font" Target="fonts/RobotoLight-regular.fntdata"/><Relationship Id="rId13" Type="http://schemas.openxmlformats.org/officeDocument/2006/relationships/slide" Target="slides/slide9.xml"/><Relationship Id="rId24" Type="http://schemas.openxmlformats.org/officeDocument/2006/relationships/font" Target="fonts/RobotoLight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54dbd8c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54dbd8c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c98eb96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c98eb96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4c98eb9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4c98eb9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4c98eb9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4c98eb9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4c98eb96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4c98eb96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4c98eb96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4c98eb9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4c98eb96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4c98eb96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c98eb96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c98eb96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c98eb96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c98eb96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on right">
  <p:cSld name="SECTION_TITLE_AND_DESCRIPTION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448056"/>
            <a:ext cx="3950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152144"/>
            <a:ext cx="38370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on left">
  <p:cSld name="SECTION_TITLE_AND_DESCRIPTION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4882896" y="448056"/>
            <a:ext cx="3950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4882896" y="1152144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48056"/>
            <a:ext cx="3950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144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2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courses.cs.washington.edu/courses/cse373/19au/acknowledgement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8_lfxPI5ObM" TargetMode="External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avelee.me/2019/05/cnbc-facebook-finding-it-harder-to-hi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topics would you like TAs to emphasize in section?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of your education and skills, your actions will have enormous impact.</a:t>
            </a:r>
            <a:endParaRPr/>
          </a:p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 Review</a:t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and computing in the real world.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" y="4884338"/>
            <a:ext cx="980237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391725" y="4884288"/>
            <a:ext cx="1828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Kevin Lin, with thanks to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many others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f founder Elon Musk is right, Tesla Motors just might reinvent the American auto industry—with specialized robots building slick electric cars in a factory straight from the future. That's where the battery-powered Model S is born. &#10; &#10;Subscribe to the all new Wired channel here:  &#10;http://www.youtube.com/channel/UCftwRNsjfRo08xYE31tkiyw?sub_confirmation=1 &#10;Visit the Wired channel for more video: http://www.youtube.com/wired &#10; &#10;How the Tesla Model S is Made – Behind The Scenes – The Window - Wired &#10; &#10;Connect with Wired Online: &#10;Visit Wired.com: http://www.wired.com &#10;Follow Wired on Facebook: https://www.facebook.com/wired &#10;Follow Wired on Google+: https://plus.google.com/+WIRED/posts &#10;Follow Wired on Twitter: https://twitter.com/wired  &#10;Follow Wired on Instagram: http://instagram.com/wired &#10;Follow Wired on Tumblr: http://wired.tumblr.com &#10; &#10;&#10;Still haven’t subscribed to WIRED on YouTube? ►► http://wrd.cm/15fP7B7  &#10; &#10; &#10;ABOUT WIRED &#10;WIRED is where tomorrow is realized. Through thought-provoking stories and videos, WIRED explores the future of business, innovation, and culture.&#10;&#10;How the Tesla Model S is Made | Tesla Motors Part 1 (WIRED)" id="78" name="Google Shape;78;p16" title="How the Tesla Model S is Made | Tesla Motors Part 1 (WIRED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3" y="76200"/>
            <a:ext cx="6429374" cy="4114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7"/>
          <p:cNvCxnSpPr/>
          <p:nvPr/>
        </p:nvCxnSpPr>
        <p:spPr>
          <a:xfrm>
            <a:off x="1981086" y="753503"/>
            <a:ext cx="57549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2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Monthly Active Users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0" y="4969000"/>
            <a:ext cx="9144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Facebook Monthly Active Users (Statista)</a:t>
            </a:r>
            <a:endParaRPr sz="6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4233950" y="546925"/>
            <a:ext cx="1280100" cy="45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2.5 Billion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709" l="2207" r="563" t="1680"/>
          <a:stretch/>
        </p:blipFill>
        <p:spPr>
          <a:xfrm>
            <a:off x="0" y="260075"/>
            <a:ext cx="8991599" cy="46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Economic Upheaval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Four trends are leading to a dramatic upheaval in society:</a:t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Urbanization.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Technological Change.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Aging Global Populace.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Shift from North American and European Trading Hubs.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73152" lvl="0" marL="73152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“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Compared with the Industrial Revolution, we estimate that this change is happening ten times faster and at 300 times the scale.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”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4969000"/>
            <a:ext cx="9144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The four global forces breaking all the trends (McKinsey Global Institute)</a:t>
            </a:r>
            <a:endParaRPr sz="6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8056"/>
            <a:ext cx="3950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Google: Censored Search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144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Google bailed out of China in 2010, shuttering Google.cn, the search giant said it could no longer abide by China’s insistence that it hide politically sensitive results. In a blog post, the chief legal officer of Google made a “promise to stop censoring search.”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So much for promises. A team of as many as 100 Googlers has been at work on “Project Dragonfly,” an effort to build a new search engine for China.</a:t>
            </a:r>
            <a:endParaRPr/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0" y="4969000"/>
            <a:ext cx="9144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The biggest technology failures of 2018 (Antonio Regalado/MIT Technology Review, Ng Han Guan/AP Photo)</a:t>
            </a:r>
            <a:endParaRPr sz="6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200" y="1033738"/>
            <a:ext cx="4577400" cy="307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8056"/>
            <a:ext cx="3950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Facebook: Ethnic Cleansing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144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large team of Myanmar military officers [...] systematically used Facebook to set the stage for ethnic cleansing against that country’s mostly Muslim Rohingya minority in 2016. They employed [a] mix of fake news and troll accounts to stoke religious hatred and public fear before they set out to rape and kill Rohingya people and burn their villages. [...]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Facebook hasn’t been able to stop its product from being used as a platform for organized hate crimes.</a:t>
            </a:r>
            <a:endParaRPr/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0" y="4969000"/>
            <a:ext cx="9144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The biggest technology failures of 2018 (Antonio Regalado/MIT Technology Review, AP)</a:t>
            </a:r>
            <a:endParaRPr sz="6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200" y="1038700"/>
            <a:ext cx="4577400" cy="306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Voting with Your Feet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0ECF8"/>
      </a:lt2>
      <a:accent1>
        <a:srgbClr val="4B2E83"/>
      </a:accent1>
      <a:accent2>
        <a:srgbClr val="C04E36"/>
      </a:accent2>
      <a:accent3>
        <a:srgbClr val="278B4C"/>
      </a:accent3>
      <a:accent4>
        <a:srgbClr val="C0AE36"/>
      </a:accent4>
      <a:accent5>
        <a:srgbClr val="B7A57A"/>
      </a:accent5>
      <a:accent6>
        <a:srgbClr val="85754D"/>
      </a:accent6>
      <a:hlink>
        <a:srgbClr val="4B2E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